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62" r:id="rId11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933"/>
    <a:srgbClr val="855D67"/>
    <a:srgbClr val="6EA9B2"/>
    <a:srgbClr val="507A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4"/>
    <p:restoredTop sz="81096"/>
  </p:normalViewPr>
  <p:slideViewPr>
    <p:cSldViewPr snapToGrid="0">
      <p:cViewPr varScale="1">
        <p:scale>
          <a:sx n="102" d="100"/>
          <a:sy n="102" d="100"/>
        </p:scale>
        <p:origin x="1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624D-5BE4-5C46-A09D-B721B273B11E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7E5D-BF41-104C-9094-DBA196FBC56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0994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Presentation 2 equipes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2176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2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52165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7715B-7F9F-FE59-F903-C9904237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DCC278-807A-B331-41B8-7A18D6AC3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842231-01C8-31A5-EEA9-581AE1275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D20E9-A886-5545-DBC5-8759105C4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7294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3B32A-898D-F6EA-F581-39095320E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980190-E942-B085-030C-B83911F02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4EF8B-C007-A92D-56DE-4A73561EA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sz="800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58FCE-BD12-82A2-F38B-291F213FB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07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FADE-B706-18DA-0841-4643D6C5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8BCED5-4538-5FC1-B444-938E1F6A4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F00B5-2BCC-D2CE-F061-89C7176E9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105F8-1ACD-3062-CD63-CE9621A3A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7748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2A53-61AF-7044-4514-7D2AB5D15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84383-C413-275E-A410-A667A3944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97181-A387-F0AA-1FB8-21CD9CCAF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3D098-CC56-79BB-26E6-8761FC406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9812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B7129-7D72-3D40-8CC6-C13045578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B1ADE0-83AB-55F0-B5CE-452C6CE1B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B88D4-8F78-FC39-325A-AB2CBBC4D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AutoNum type="arabicPeriod"/>
            </a:pPr>
            <a:endParaRPr lang="en-FR" sz="800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08070-B3F4-30FF-E1FD-2019087ED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73804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2898E-0935-AF5E-A80D-A9B53A0D6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4D7EE-3191-BB40-6807-63046C84E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7E9E0-1CE6-B931-5DE6-C7991C72A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A0BA6-1288-0158-0009-DA700A941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8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9421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0E618-0AD6-11BF-B7EF-3A729CCB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6B9F01-5F8D-BA7E-090A-9E8A7693B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B370BD-EC9F-6407-199F-E6B54A2FA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F79F0-D42B-E529-EE48-D7528CFA36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87E5D-BF41-104C-9094-DBA196FBC567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013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7D66-F925-2AE2-E9A5-09AA1F2A0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52BF0-9A9F-B772-3ED3-4B5E36FD8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1D9AB-958C-1FE4-6CDC-B55FAADE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609D-FE77-53BA-645A-29186D4E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0B109-32D7-2109-73BF-ECCFF61F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98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F3AE-03ED-3147-7738-615CD071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92809-421A-6788-92A6-FC85C21F8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7991C-E068-AA4F-548F-A58C7BFC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C1634-3C7C-4428-510F-30891CA4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2609D-52B5-9BE6-3E53-85585437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718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746A1-E596-8751-5275-553501A7D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39781-4597-B36B-FF2D-AE37A438A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982B6-871A-89CC-F801-7FE2A7B2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E13D-61E1-3632-9006-0858320B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FEDF-AFFE-1CA7-93EA-45976AE8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7242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05E3-9EAF-60F4-342B-1C262492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7CD37-A8F6-0B4A-0EED-5678C3F4C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458D7-35E2-919B-C277-DD3DA710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42BC-6F96-D8C7-9B53-708A5524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F8C9-F970-6860-6CD8-B4914DE4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2979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EAE8-FD29-97A8-9617-C8122182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54AB2-1D3A-49D7-B87B-95BEC18D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C63-D1C3-8CCF-B9F9-8AF09F39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58782-9BE1-611B-A592-FFC930CA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ED739-3A85-08B0-DFB3-6050654B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5595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2AC39-08BA-853A-E265-1907665C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9D23-D26A-3AAC-CCF6-8FCDE5124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4127-AEEF-7FBD-B118-359EF8691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145A5-0B36-EF79-9E13-AB0BFB518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EBDBD-614A-F27B-7580-3C45415F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1F408-972B-A007-5E40-824AF806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7352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B293-E005-AFA1-73B0-FE92ED359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2090-306C-96FA-0446-FA537FFE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9DFC0-8818-442F-E5CB-7CF88019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58049-C626-7EC5-6DDF-A3001F8E0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679D2-CFAA-FAEE-D6F4-DB0D9F1B9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F954F-AD90-99BC-9956-084D3E67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71052-4BA7-9519-183B-F76BB03F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A3E5E-AA8F-D3DB-AC9B-2DF93CF8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3487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EA20-C7A7-6CE7-7934-8C47F532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26A0B-366D-D546-15A8-936888C4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CE098-A566-7879-DA8E-D2D30515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FF227-DA26-31F7-425E-98A4AA09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505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78DFAB-138B-B9CB-D30D-4085CE69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48E7B-3F56-7845-9C96-4BB6A1FC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C3D74-BB62-7DDE-B4B6-79E5FF8A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5179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8132-B193-605A-959B-56748FDD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59C3-EEEE-16A4-1BB7-5BE56182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87F74-F999-CF61-4003-37047A34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02BCD-8EAE-B316-6088-62B9BE5B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04522-ED28-31FB-2D1A-1C028FD3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B2E41-7118-0324-A546-60137D7C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250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1EC9-4D8C-1E67-FEE4-3C01C081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E938CD-BAD3-A9BA-8C1E-1F146AFC9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EC826-76B3-4B4D-9572-4F633453B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1030-FEAF-A425-52BC-AC444D9F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A576B-2D4E-872D-DB57-50E5E54F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62C8A-3F83-DC7F-DE09-249928B2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4934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2757B-3FA4-B36F-21CB-4CC5F4F0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F0C50-1DC5-8EFB-1CDE-8210AF5E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5AC87-2737-B64B-F604-DE61A6999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AD918-6CF2-774B-9D28-9AEF6EBD6CAC}" type="datetimeFigureOut">
              <a:rPr lang="en-FR" smtClean="0"/>
              <a:t>06/10/2025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2B8AD-5DD3-44F5-793A-DDAB93B63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59FF7-197D-855E-9090-E17410FB9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AD3F2-B0DE-9346-92F9-A95153733418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872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BE60-B038-6D02-D1AF-4E874707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85445"/>
            <a:ext cx="9144000" cy="2387600"/>
          </a:xfrm>
        </p:spPr>
        <p:txBody>
          <a:bodyPr>
            <a:normAutofit/>
          </a:bodyPr>
          <a:lstStyle/>
          <a:p>
            <a:r>
              <a:rPr lang="en-FR" sz="45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Deep Learning sur les signaux M/EEG: Adaptez votre modèle, pas votre prétraitement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856B1-3588-983C-F171-A0C057346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941" y="5692877"/>
            <a:ext cx="9508904" cy="941839"/>
          </a:xfrm>
        </p:spPr>
        <p:txBody>
          <a:bodyPr>
            <a:normAutofit/>
          </a:bodyPr>
          <a:lstStyle/>
          <a:p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Joined work with Hubert Jacob Banville, Jean-Rémi King, Svetlana Pinet, Jérémy Rapin, </a:t>
            </a:r>
            <a:r>
              <a:rPr lang="en-FR" sz="1600" b="1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Stéphane d’Ascoli </a:t>
            </a:r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and </a:t>
            </a:r>
            <a:r>
              <a:rPr lang="en-FR" sz="1600" b="1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Thomas Moreau</a:t>
            </a:r>
          </a:p>
          <a:p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Brain&amp;AI Team (Meta FAIR) and INRIA Saclay (MIND)</a:t>
            </a:r>
          </a:p>
        </p:txBody>
      </p:sp>
      <p:sp>
        <p:nvSpPr>
          <p:cNvPr id="5" name="Google Shape;641;p92">
            <a:extLst>
              <a:ext uri="{FF2B5EF4-FFF2-40B4-BE49-F238E27FC236}">
                <a16:creationId xmlns:a16="http://schemas.microsoft.com/office/drawing/2014/main" id="{61577FF2-6087-8BB3-5028-DCA00EEB9FB4}"/>
              </a:ext>
            </a:extLst>
          </p:cNvPr>
          <p:cNvSpPr txBox="1">
            <a:spLocks/>
          </p:cNvSpPr>
          <p:nvPr/>
        </p:nvSpPr>
        <p:spPr>
          <a:xfrm>
            <a:off x="1114752" y="5237943"/>
            <a:ext cx="9381281" cy="7230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Optimistic" panose="020B0503020203020204" pitchFamily="34" charset="0"/>
                <a:cs typeface="Optimistic" panose="020B0503020203020204" pitchFamily="34" charset="0"/>
              </a:rPr>
              <a:t>Jarod L</a:t>
            </a:r>
            <a:r>
              <a:rPr lang="en-GB" sz="25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Optimistic" panose="020B0503020203020204" pitchFamily="34" charset="0"/>
                <a:cs typeface="Optimistic" panose="020B0503020203020204" pitchFamily="34" charset="0"/>
              </a:rPr>
              <a:t>é</a:t>
            </a:r>
            <a:r>
              <a:rPr lang="en-GB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Optimistic" panose="020B0503020203020204" pitchFamily="34" charset="0"/>
                <a:cs typeface="Optimistic" panose="020B0503020203020204" pitchFamily="34" charset="0"/>
              </a:rPr>
              <a:t>vy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7FFB4DE-9A7F-F2EC-3639-4E504CE1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6" y="5955981"/>
            <a:ext cx="1995841" cy="5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FBBB8C-6FE8-8027-A94F-A726E9417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365" y="6102330"/>
            <a:ext cx="2488705" cy="54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74EB4FAE-DC06-4CDE-A24C-358637AA98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4573"/>
          <a:stretch/>
        </p:blipFill>
        <p:spPr>
          <a:xfrm>
            <a:off x="3690706" y="2401436"/>
            <a:ext cx="4810587" cy="2254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14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556A1-458A-9806-F823-C218DBB9F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9ACDCD8B-9232-23EB-A102-43376B258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-25852782"/>
            <a:ext cx="5033627" cy="5503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FR" altLang="en-FR" sz="70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br>
              <a:rPr kumimoji="0" lang="en-FR" altLang="en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FR" altLang="en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100" b="0" i="0" u="none" strike="noStrike" cap="none" normalizeH="0" baseline="0" dirty="0">
                <a:ln>
                  <a:noFill/>
                </a:ln>
                <a:solidFill>
                  <a:srgbClr val="1C2B33"/>
                </a:solidFill>
                <a:effectLst/>
                <a:latin typeface="Optimistic Text" panose="020B0503020203020204" pitchFamily="34" charset="0"/>
              </a:rPr>
              <a:t>From </a:t>
            </a:r>
            <a:r>
              <a:rPr kumimoji="0" lang="en-FR" altLang="en-FR" sz="1100" b="0" i="1" u="none" strike="noStrike" cap="none" normalizeH="0" baseline="0" dirty="0">
                <a:ln>
                  <a:noFill/>
                </a:ln>
                <a:solidFill>
                  <a:srgbClr val="1C2B33"/>
                </a:solidFill>
                <a:effectLst/>
                <a:latin typeface="Optimistic Text" panose="020B0503020203020204" pitchFamily="34" charset="0"/>
              </a:rPr>
              <a:t>Roy et al., 2019</a:t>
            </a:r>
            <a:endParaRPr kumimoji="0" lang="en-FR" altLang="en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FR" altLang="en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FR" altLang="en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34A21-FB9E-52DD-1B1A-AC6032994055}"/>
              </a:ext>
            </a:extLst>
          </p:cNvPr>
          <p:cNvSpPr txBox="1"/>
          <p:nvPr/>
        </p:nvSpPr>
        <p:spPr>
          <a:xfrm>
            <a:off x="582132" y="360431"/>
            <a:ext cx="29585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Références</a:t>
            </a:r>
            <a:endParaRPr lang="en-FR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31A9A-8677-7129-DC51-4A08AE879EFC}"/>
              </a:ext>
            </a:extLst>
          </p:cNvPr>
          <p:cNvSpPr txBox="1"/>
          <p:nvPr/>
        </p:nvSpPr>
        <p:spPr>
          <a:xfrm>
            <a:off x="397303" y="1024186"/>
            <a:ext cx="1121256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A. Delorme.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is better left alone. Scientific reports.</a:t>
            </a:r>
            <a:b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</a:br>
            <a:endParaRPr lang="en-GB" sz="1400" dirty="0"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A. de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Cheveigné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. Is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is better left alone?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bioRxiv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.</a:t>
            </a:r>
            <a:b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</a:br>
            <a:endParaRPr lang="en-GB" sz="1400" dirty="0"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N. </a:t>
            </a:r>
            <a:r>
              <a:rPr lang="en-GB" sz="1400" dirty="0" err="1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Bigdely-Shamlo</a:t>
            </a: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T. Mullen, C. Kothe, K.-M. Su, and K. A. Robbins. The prep pipeline : standardized preprocessing for large-scale </a:t>
            </a:r>
            <a:r>
              <a:rPr lang="en-GB" sz="1400" dirty="0" err="1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</a:t>
            </a: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analysis. Frontiers in neuroinformatics.</a:t>
            </a:r>
            <a:b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</a:br>
            <a:endParaRPr lang="en-GB" sz="1400" dirty="0"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M. Jas, D. A. Engemann, Y. Bekhti, F. Raimondo, and A.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Gramfort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Autoreject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: Automated artifact rejection for meg and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data.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NeuroImage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.</a:t>
            </a:r>
            <a:b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</a:br>
            <a:endParaRPr lang="en-GB" sz="1400" dirty="0"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A.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Défossez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C.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Caucheteux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J. Rapin, O.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Kabeli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and J.-R. King. De-coding speech perception from non-invasive brain recordings. Nature Machine Intelligence.</a:t>
            </a:r>
            <a:b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</a:br>
            <a:endParaRPr lang="en-GB" sz="1400" dirty="0"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F. D. Pup, A. Zanola, L. F. Tshimanga, A. Bertoldo, and M. Atzori. The more, the better ? evaluating the role of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preprocessing for deep learning applications, 2024.</a:t>
            </a:r>
            <a:b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</a:br>
            <a:endParaRPr lang="en-GB" sz="1400" dirty="0">
              <a:solidFill>
                <a:srgbClr val="000000"/>
              </a:solidFill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H. Banville, Y. </a:t>
            </a:r>
            <a:r>
              <a:rPr lang="en-GB" sz="1400" dirty="0" err="1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Benchetrit</a:t>
            </a: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S. </a:t>
            </a:r>
            <a:r>
              <a:rPr lang="en-GB" sz="1400" dirty="0" err="1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d’Ascoli</a:t>
            </a: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J. Rapin, and J.-R. King. Scaling laws for decoding images from brain activity.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S. </a:t>
            </a:r>
            <a:r>
              <a:rPr lang="en-GB" sz="1400" dirty="0" err="1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d’Ascoli</a:t>
            </a: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C. Bel, J. Rapin, H. Banville, Y. </a:t>
            </a:r>
            <a:r>
              <a:rPr lang="en-GB" sz="1400" dirty="0" err="1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Benchetrit</a:t>
            </a: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C. </a:t>
            </a:r>
            <a:r>
              <a:rPr lang="en-GB" sz="1400" dirty="0" err="1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Pallier,and</a:t>
            </a:r>
            <a:r>
              <a:rPr lang="en-GB" sz="1400" dirty="0">
                <a:solidFill>
                  <a:srgbClr val="000000"/>
                </a:solidFill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J.-R. King. Decoding individual words from non-invasive brain recordings across 723 participants, 2024.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V. J.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Lawhern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A. J. Solon, N. R.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Waytowich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, S. M. Gordon, C. P. Hung, and B. J. Lance.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Eegnet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: a compact convolutional neural network for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-based brain–computer interfaces. Journal of Neural Engineering.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J. Paillard, J. F. Hipp, and D. A. Engemann. Green : A lightweight architecture using learnable wavelets and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riemannian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geometry for biomarker exploration with </a:t>
            </a:r>
            <a:r>
              <a:rPr lang="en-GB" sz="1400" dirty="0" err="1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eeg</a:t>
            </a:r>
            <a:r>
              <a:rPr lang="en-GB" sz="1400" dirty="0">
                <a:latin typeface="Optimistic Text Light" panose="020B0403020203020204" pitchFamily="34" charset="0"/>
                <a:cs typeface="Optimistic Text Light" panose="020B0403020203020204" pitchFamily="34" charset="0"/>
              </a:rPr>
              <a:t> signals. Patterns, 2025.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Optimistic Text Light" panose="020B0403020203020204" pitchFamily="34" charset="0"/>
              <a:cs typeface="Optimistic Text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5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EB3D-36A1-3EB5-A140-5829BD6ED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14F169-6E4C-6387-B57E-77433A4DC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05" y="1293146"/>
            <a:ext cx="4942615" cy="2656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52C4B2-1453-B41C-4374-FA44626D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27" r="9042"/>
          <a:stretch>
            <a:fillRect/>
          </a:stretch>
        </p:blipFill>
        <p:spPr>
          <a:xfrm>
            <a:off x="6562281" y="1293146"/>
            <a:ext cx="3959686" cy="2713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795B4-E183-2EA8-7F7C-D5B7590C8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894" y="5238336"/>
            <a:ext cx="3380638" cy="133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FC1FB-48F4-B777-B61A-B2A3C6CC8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4532" y="5351619"/>
            <a:ext cx="3628017" cy="1430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71F1A-01CF-EAAF-42CF-B5BD6818C32C}"/>
              </a:ext>
            </a:extLst>
          </p:cNvPr>
          <p:cNvSpPr txBox="1"/>
          <p:nvPr/>
        </p:nvSpPr>
        <p:spPr>
          <a:xfrm>
            <a:off x="242843" y="286796"/>
            <a:ext cx="95225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Prétraitement de M/EEG: chacun sa recette</a:t>
            </a:r>
            <a:endParaRPr lang="en-FR" sz="3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D163EA-777F-BE1A-6D2E-6849286C458F}"/>
              </a:ext>
            </a:extLst>
          </p:cNvPr>
          <p:cNvSpPr txBox="1">
            <a:spLocks/>
          </p:cNvSpPr>
          <p:nvPr/>
        </p:nvSpPr>
        <p:spPr>
          <a:xfrm>
            <a:off x="508552" y="4618090"/>
            <a:ext cx="2543960" cy="3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FR" sz="1600" b="1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Pipeline Automatiques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ED3BE36-0F6D-4C5F-61CE-5AA8DF431EBE}"/>
              </a:ext>
            </a:extLst>
          </p:cNvPr>
          <p:cNvSpPr txBox="1">
            <a:spLocks/>
          </p:cNvSpPr>
          <p:nvPr/>
        </p:nvSpPr>
        <p:spPr>
          <a:xfrm>
            <a:off x="4915460" y="3949557"/>
            <a:ext cx="608360" cy="3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FR" sz="12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2023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E4C32D5-8716-EA52-296A-6C811A188BD7}"/>
              </a:ext>
            </a:extLst>
          </p:cNvPr>
          <p:cNvSpPr txBox="1">
            <a:spLocks/>
          </p:cNvSpPr>
          <p:nvPr/>
        </p:nvSpPr>
        <p:spPr>
          <a:xfrm>
            <a:off x="9461230" y="3903536"/>
            <a:ext cx="608360" cy="3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FR" sz="12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2023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F2B999F-D87E-E4E4-328D-53D91DFB70BD}"/>
              </a:ext>
            </a:extLst>
          </p:cNvPr>
          <p:cNvSpPr txBox="1">
            <a:spLocks/>
          </p:cNvSpPr>
          <p:nvPr/>
        </p:nvSpPr>
        <p:spPr>
          <a:xfrm>
            <a:off x="7349419" y="5074439"/>
            <a:ext cx="608360" cy="3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FR" sz="12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2015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DB1E7A4-7F77-569D-AEDF-865DBC2C6451}"/>
              </a:ext>
            </a:extLst>
          </p:cNvPr>
          <p:cNvSpPr txBox="1">
            <a:spLocks/>
          </p:cNvSpPr>
          <p:nvPr/>
        </p:nvSpPr>
        <p:spPr>
          <a:xfrm>
            <a:off x="11284866" y="5074439"/>
            <a:ext cx="608360" cy="3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FR" sz="12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2016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0FCFBB-8759-12E5-74B1-BE112C50307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272" r="6770"/>
          <a:stretch>
            <a:fillRect/>
          </a:stretch>
        </p:blipFill>
        <p:spPr>
          <a:xfrm>
            <a:off x="339983" y="5311398"/>
            <a:ext cx="4247897" cy="118674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008DF0C-7198-4BAD-8EA1-20EFB133FAC0}"/>
              </a:ext>
            </a:extLst>
          </p:cNvPr>
          <p:cNvSpPr txBox="1">
            <a:spLocks/>
          </p:cNvSpPr>
          <p:nvPr/>
        </p:nvSpPr>
        <p:spPr>
          <a:xfrm>
            <a:off x="3968000" y="5074439"/>
            <a:ext cx="608360" cy="3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FR" sz="12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4453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66307-38B8-E1E6-DC95-064B80B4D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6A6B03-7209-AFC4-9E5D-A5C686555071}"/>
              </a:ext>
            </a:extLst>
          </p:cNvPr>
          <p:cNvSpPr txBox="1"/>
          <p:nvPr/>
        </p:nvSpPr>
        <p:spPr>
          <a:xfrm>
            <a:off x="242844" y="286796"/>
            <a:ext cx="26161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SimplePrep</a:t>
            </a:r>
            <a:endParaRPr lang="en-FR" sz="30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D6B90B1-9E0A-1528-2235-A51AD1F4A9D4}"/>
              </a:ext>
            </a:extLst>
          </p:cNvPr>
          <p:cNvSpPr/>
          <p:nvPr/>
        </p:nvSpPr>
        <p:spPr>
          <a:xfrm>
            <a:off x="740774" y="1261641"/>
            <a:ext cx="3495554" cy="5324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timistic Display" panose="020B0603020203020204" pitchFamily="34" charset="0"/>
                <a:cs typeface="Optimistic Display" panose="020B0603020203020204" pitchFamily="34" charset="0"/>
              </a:rPr>
              <a:t>Signal Brut</a:t>
            </a:r>
            <a:endParaRPr lang="en-FR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0B5E3C-6159-9404-BB1F-D41713A12384}"/>
              </a:ext>
            </a:extLst>
          </p:cNvPr>
          <p:cNvSpPr/>
          <p:nvPr/>
        </p:nvSpPr>
        <p:spPr>
          <a:xfrm>
            <a:off x="740774" y="2318557"/>
            <a:ext cx="3495554" cy="5324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timistic Display" panose="020B0603020203020204" pitchFamily="34" charset="0"/>
                <a:cs typeface="Optimistic Display" panose="020B0603020203020204" pitchFamily="34" charset="0"/>
              </a:rPr>
              <a:t>Signal sans artefacts majeurs</a:t>
            </a:r>
            <a:endParaRPr lang="en-FR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E37BDDC-95B6-DEF5-E7C0-CFCC8DB33817}"/>
              </a:ext>
            </a:extLst>
          </p:cNvPr>
          <p:cNvSpPr/>
          <p:nvPr/>
        </p:nvSpPr>
        <p:spPr>
          <a:xfrm>
            <a:off x="740774" y="3271302"/>
            <a:ext cx="3495554" cy="5324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timistic Display" panose="020B0603020203020204" pitchFamily="34" charset="0"/>
                <a:cs typeface="Optimistic Display" panose="020B0603020203020204" pitchFamily="34" charset="0"/>
              </a:rPr>
              <a:t>Signal normalisé</a:t>
            </a:r>
            <a:endParaRPr lang="en-FR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E30AA8A-837E-A673-D36F-B18767FACA3A}"/>
              </a:ext>
            </a:extLst>
          </p:cNvPr>
          <p:cNvSpPr/>
          <p:nvPr/>
        </p:nvSpPr>
        <p:spPr>
          <a:xfrm>
            <a:off x="740774" y="4490264"/>
            <a:ext cx="3495554" cy="53243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timistic Display" panose="020B0603020203020204" pitchFamily="34" charset="0"/>
                <a:cs typeface="Optimistic Display" panose="020B0603020203020204" pitchFamily="34" charset="0"/>
              </a:rPr>
              <a:t>Signal prêt</a:t>
            </a:r>
            <a:endParaRPr lang="en-FR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487DEF0A-4B74-2824-C48A-675AE27791E0}"/>
              </a:ext>
            </a:extLst>
          </p:cNvPr>
          <p:cNvCxnSpPr>
            <a:stCxn id="12" idx="2"/>
          </p:cNvCxnSpPr>
          <p:nvPr/>
        </p:nvCxnSpPr>
        <p:spPr>
          <a:xfrm rot="16200000" flipH="1">
            <a:off x="2638664" y="4872585"/>
            <a:ext cx="810942" cy="1111169"/>
          </a:xfrm>
          <a:prstGeom prst="curvedConnector2">
            <a:avLst/>
          </a:prstGeom>
          <a:ln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444A492-73CF-CFD7-AE7A-4A32176A35F3}"/>
              </a:ext>
            </a:extLst>
          </p:cNvPr>
          <p:cNvSpPr txBox="1"/>
          <p:nvPr/>
        </p:nvSpPr>
        <p:spPr>
          <a:xfrm>
            <a:off x="1352786" y="5622678"/>
            <a:ext cx="58365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Optimistic Display" panose="020B0603020203020204" pitchFamily="34" charset="0"/>
                <a:cs typeface="Optimistic Display" panose="020B0603020203020204" pitchFamily="34" charset="0"/>
              </a:rPr>
              <a:t>Pipeline de</a:t>
            </a:r>
          </a:p>
          <a:p>
            <a:pPr algn="ctr"/>
            <a:r>
              <a:rPr lang="en-GB" sz="15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Deep Learning</a:t>
            </a:r>
            <a:endParaRPr lang="en-FR" sz="1500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30A9A5-6354-B8F7-CF10-A165EF57097F}"/>
              </a:ext>
            </a:extLst>
          </p:cNvPr>
          <p:cNvSpPr txBox="1"/>
          <p:nvPr/>
        </p:nvSpPr>
        <p:spPr>
          <a:xfrm>
            <a:off x="4634375" y="1730208"/>
            <a:ext cx="60940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Filtre</a:t>
            </a:r>
            <a:r>
              <a:rPr lang="en-GB" sz="1500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Passe-Bande de </a:t>
            </a:r>
            <a:r>
              <a:rPr lang="en-GB" sz="1500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MNE </a:t>
            </a:r>
            <a:r>
              <a:rPr lang="en-GB" sz="1500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[0.1, 100] Hz.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Elimine les slow drifts et les artefacts haute-</a:t>
            </a:r>
            <a:r>
              <a:rPr lang="en-GB" sz="1500" dirty="0" err="1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fréquence</a:t>
            </a:r>
            <a:endParaRPr lang="en-FR" sz="1500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B282AFC4-191F-8777-2495-BE09AA3873BE}"/>
              </a:ext>
            </a:extLst>
          </p:cNvPr>
          <p:cNvCxnSpPr>
            <a:cxnSpLocks/>
            <a:stCxn id="7" idx="3"/>
            <a:endCxn id="10" idx="3"/>
          </p:cNvCxnSpPr>
          <p:nvPr/>
        </p:nvCxnSpPr>
        <p:spPr>
          <a:xfrm>
            <a:off x="4236328" y="1527859"/>
            <a:ext cx="12700" cy="1056916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B6996009-10AF-D0F2-4C33-789A20E28489}"/>
              </a:ext>
            </a:extLst>
          </p:cNvPr>
          <p:cNvCxnSpPr>
            <a:stCxn id="10" idx="3"/>
            <a:endCxn id="11" idx="3"/>
          </p:cNvCxnSpPr>
          <p:nvPr/>
        </p:nvCxnSpPr>
        <p:spPr>
          <a:xfrm>
            <a:off x="4236328" y="2584775"/>
            <a:ext cx="12700" cy="952745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F888A8C7-84B2-FD13-31DF-1C70E2FBE538}"/>
              </a:ext>
            </a:extLst>
          </p:cNvPr>
          <p:cNvCxnSpPr>
            <a:stCxn id="11" idx="3"/>
            <a:endCxn id="12" idx="3"/>
          </p:cNvCxnSpPr>
          <p:nvPr/>
        </p:nvCxnSpPr>
        <p:spPr>
          <a:xfrm>
            <a:off x="4236328" y="3537520"/>
            <a:ext cx="12700" cy="121896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C16DC4-E2CF-A81E-0904-7C35982CFEF1}"/>
              </a:ext>
            </a:extLst>
          </p:cNvPr>
          <p:cNvSpPr txBox="1"/>
          <p:nvPr/>
        </p:nvSpPr>
        <p:spPr>
          <a:xfrm>
            <a:off x="4634374" y="2717304"/>
            <a:ext cx="71430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Normalisation par </a:t>
            </a:r>
            <a:r>
              <a:rPr lang="en-GB" sz="1500" i="1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RobustScaler</a:t>
            </a:r>
            <a:r>
              <a:rPr lang="en-GB" sz="1500" b="1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</a:t>
            </a:r>
            <a:r>
              <a:rPr lang="en-GB" sz="1500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de </a:t>
            </a:r>
            <a:r>
              <a:rPr lang="en-GB" sz="1500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scikit-learn</a:t>
            </a:r>
            <a:r>
              <a:rPr lang="en-GB" sz="1500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par </a:t>
            </a:r>
            <a:r>
              <a:rPr lang="en-GB" sz="1500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canaux</a:t>
            </a:r>
            <a:r>
              <a:rPr lang="en-GB" sz="1500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ou</a:t>
            </a:r>
            <a:r>
              <a:rPr lang="en-GB" sz="1500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par session. </a:t>
            </a:r>
            <a:endParaRPr lang="en-GB" sz="1500" i="1" dirty="0">
              <a:solidFill>
                <a:schemeClr val="tx1"/>
              </a:solidFill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Sortir</a:t>
            </a: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de la precision </a:t>
            </a:r>
            <a:r>
              <a:rPr lang="en-GB" sz="1500" dirty="0" err="1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flottante</a:t>
            </a: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Python. Exploitable par un </a:t>
            </a:r>
            <a:r>
              <a:rPr lang="en-GB" sz="1500" dirty="0" err="1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modèle</a:t>
            </a: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.</a:t>
            </a:r>
            <a:endParaRPr lang="en-FR" sz="1500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23CA66-7CBC-82AE-6D7A-644CB479CA2A}"/>
              </a:ext>
            </a:extLst>
          </p:cNvPr>
          <p:cNvSpPr txBox="1"/>
          <p:nvPr/>
        </p:nvSpPr>
        <p:spPr>
          <a:xfrm>
            <a:off x="4674811" y="3860499"/>
            <a:ext cx="65363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Clamping</a:t>
            </a:r>
            <a:endParaRPr lang="en-GB" sz="1500" b="1" i="1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err="1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Réduction</a:t>
            </a: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des </a:t>
            </a:r>
            <a:r>
              <a:rPr lang="en-GB" sz="1500" dirty="0" err="1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valeurs</a:t>
            </a: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</a:t>
            </a:r>
            <a:r>
              <a:rPr lang="en-GB" sz="1500" dirty="0" err="1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extrêmes</a:t>
            </a:r>
            <a:r>
              <a:rPr lang="en-GB" sz="15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.</a:t>
            </a:r>
            <a:endParaRPr lang="en-FR" sz="1500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pic>
        <p:nvPicPr>
          <p:cNvPr id="2" name="Picture 2" descr="Eeg Stock Illustrations, Vecteurs, &amp; Clipart – (1,390 Stock ...">
            <a:extLst>
              <a:ext uri="{FF2B5EF4-FFF2-40B4-BE49-F238E27FC236}">
                <a16:creationId xmlns:a16="http://schemas.microsoft.com/office/drawing/2014/main" id="{44FCF101-01FF-22D0-B5E4-22356E66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88" y="545997"/>
            <a:ext cx="556794" cy="6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701;p95">
            <a:extLst>
              <a:ext uri="{FF2B5EF4-FFF2-40B4-BE49-F238E27FC236}">
                <a16:creationId xmlns:a16="http://schemas.microsoft.com/office/drawing/2014/main" id="{60313D09-C3FF-5A6B-241C-8BA15D0AC6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720" y="460301"/>
            <a:ext cx="757396" cy="761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94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08A1B-F330-86B3-E781-23B521864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EB1AC4-AF8E-91F1-25FC-A4626C000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19" y="970215"/>
            <a:ext cx="4305128" cy="1697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3C8149-D321-4871-8FC2-638F6FEF3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55" y="3210302"/>
            <a:ext cx="4305130" cy="169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FDDCED-0F01-C63B-F2BF-93E46D89188A}"/>
              </a:ext>
            </a:extLst>
          </p:cNvPr>
          <p:cNvSpPr txBox="1"/>
          <p:nvPr/>
        </p:nvSpPr>
        <p:spPr>
          <a:xfrm>
            <a:off x="242843" y="286796"/>
            <a:ext cx="95225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PyPREP et AutoReject</a:t>
            </a:r>
            <a:endParaRPr lang="en-FR" sz="30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02AB42-359C-90EF-85AA-918C3B8B9CA9}"/>
              </a:ext>
            </a:extLst>
          </p:cNvPr>
          <p:cNvSpPr/>
          <p:nvPr/>
        </p:nvSpPr>
        <p:spPr>
          <a:xfrm>
            <a:off x="4815068" y="1284789"/>
            <a:ext cx="1782502" cy="83337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Filtrage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E92A2D4-8D6B-4A56-1143-08146952E1B0}"/>
              </a:ext>
            </a:extLst>
          </p:cNvPr>
          <p:cNvSpPr/>
          <p:nvPr/>
        </p:nvSpPr>
        <p:spPr>
          <a:xfrm>
            <a:off x="7004612" y="1284789"/>
            <a:ext cx="1907893" cy="83337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Détection des canaux bruyants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0F8599B-33BE-0258-C859-45932BE00655}"/>
              </a:ext>
            </a:extLst>
          </p:cNvPr>
          <p:cNvSpPr/>
          <p:nvPr/>
        </p:nvSpPr>
        <p:spPr>
          <a:xfrm>
            <a:off x="9319547" y="1284789"/>
            <a:ext cx="1782502" cy="83337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Re-référence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FBC021-9385-D65F-D59A-3EEAE2ECDC4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6597570" y="1701478"/>
            <a:ext cx="4070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8E4D7C-F77C-4ABC-4069-1A311684606F}"/>
              </a:ext>
            </a:extLst>
          </p:cNvPr>
          <p:cNvCxnSpPr>
            <a:cxnSpLocks/>
          </p:cNvCxnSpPr>
          <p:nvPr/>
        </p:nvCxnSpPr>
        <p:spPr>
          <a:xfrm>
            <a:off x="8912505" y="1701477"/>
            <a:ext cx="4070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64E151-AE8D-89FD-F268-FA1CEB5A913E}"/>
              </a:ext>
            </a:extLst>
          </p:cNvPr>
          <p:cNvSpPr/>
          <p:nvPr/>
        </p:nvSpPr>
        <p:spPr>
          <a:xfrm>
            <a:off x="4803493" y="3455045"/>
            <a:ext cx="1782502" cy="83337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Estimation des seuils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AF82EC3-9B97-7BA1-EBCA-D4BECAFE16F1}"/>
              </a:ext>
            </a:extLst>
          </p:cNvPr>
          <p:cNvSpPr/>
          <p:nvPr/>
        </p:nvSpPr>
        <p:spPr>
          <a:xfrm>
            <a:off x="6993037" y="3455045"/>
            <a:ext cx="1907893" cy="83337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Détection des segments bruyants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C84B0B-EA44-1C9C-4544-5359941507A0}"/>
              </a:ext>
            </a:extLst>
          </p:cNvPr>
          <p:cNvSpPr/>
          <p:nvPr/>
        </p:nvSpPr>
        <p:spPr>
          <a:xfrm>
            <a:off x="9307972" y="3455045"/>
            <a:ext cx="1782502" cy="83337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Interpolation</a:t>
            </a:r>
          </a:p>
          <a:p>
            <a:pPr algn="ctr"/>
            <a:r>
              <a:rPr lang="en-FR" sz="16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Rejet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844FB6-062E-2093-FB6C-DD5D51948797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6585995" y="3871734"/>
            <a:ext cx="4070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F0388-889C-F83D-F893-FB93E3E9A638}"/>
              </a:ext>
            </a:extLst>
          </p:cNvPr>
          <p:cNvCxnSpPr>
            <a:cxnSpLocks/>
          </p:cNvCxnSpPr>
          <p:nvPr/>
        </p:nvCxnSpPr>
        <p:spPr>
          <a:xfrm>
            <a:off x="8900930" y="3871733"/>
            <a:ext cx="4070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2FE9B61-A2AF-F735-0665-9035D5F7B3F5}"/>
              </a:ext>
            </a:extLst>
          </p:cNvPr>
          <p:cNvSpPr txBox="1"/>
          <p:nvPr/>
        </p:nvSpPr>
        <p:spPr>
          <a:xfrm>
            <a:off x="2207387" y="5625301"/>
            <a:ext cx="805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Ces</a:t>
            </a:r>
            <a:r>
              <a:rPr lang="en-GB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deux </a:t>
            </a:r>
            <a:r>
              <a:rPr lang="en-GB" dirty="0" err="1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méthodes</a:t>
            </a:r>
            <a:r>
              <a:rPr lang="en-GB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deviennent</a:t>
            </a:r>
            <a:r>
              <a:rPr lang="en-GB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rapidement</a:t>
            </a:r>
            <a:r>
              <a:rPr lang="en-GB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très </a:t>
            </a:r>
            <a:r>
              <a:rPr lang="en-GB" dirty="0" err="1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coûteuses</a:t>
            </a:r>
            <a:r>
              <a:rPr lang="en-GB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en</a:t>
            </a:r>
            <a:r>
              <a:rPr lang="en-GB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temps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7DCD93-C262-686D-2511-17B4ED82F667}"/>
              </a:ext>
            </a:extLst>
          </p:cNvPr>
          <p:cNvSpPr txBox="1"/>
          <p:nvPr/>
        </p:nvSpPr>
        <p:spPr>
          <a:xfrm>
            <a:off x="4523771" y="2354687"/>
            <a:ext cx="342321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500" i="1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Inadapté pour les signaux MEG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BE1B59-6AA6-0F92-23C7-96A9E7630DBC}"/>
              </a:ext>
            </a:extLst>
          </p:cNvPr>
          <p:cNvSpPr txBox="1"/>
          <p:nvPr/>
        </p:nvSpPr>
        <p:spPr>
          <a:xfrm>
            <a:off x="4535346" y="4465125"/>
            <a:ext cx="43655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500" i="1" dirty="0">
                <a:solidFill>
                  <a:srgbClr val="C00000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Doit souvent être couplé à d’autres approches</a:t>
            </a:r>
          </a:p>
        </p:txBody>
      </p:sp>
    </p:spTree>
    <p:extLst>
      <p:ext uri="{BB962C8B-B14F-4D97-AF65-F5344CB8AC3E}">
        <p14:creationId xmlns:p14="http://schemas.microsoft.com/office/powerpoint/2010/main" val="41440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30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B2BB-4BE1-99DD-C931-678940E5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928D6-9C19-EB4B-C288-7EDB916D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9" y="1011365"/>
            <a:ext cx="9863487" cy="2585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63F6D4-FDAB-A548-F290-AD2724AF54A2}"/>
              </a:ext>
            </a:extLst>
          </p:cNvPr>
          <p:cNvSpPr txBox="1"/>
          <p:nvPr/>
        </p:nvSpPr>
        <p:spPr>
          <a:xfrm>
            <a:off x="242843" y="286796"/>
            <a:ext cx="3299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Données</a:t>
            </a:r>
            <a:endParaRPr lang="en-FR" sz="3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826D32-1AF9-1158-35F1-C8A7A32D064A}"/>
              </a:ext>
            </a:extLst>
          </p:cNvPr>
          <p:cNvGrpSpPr/>
          <p:nvPr/>
        </p:nvGrpSpPr>
        <p:grpSpPr>
          <a:xfrm>
            <a:off x="1493134" y="3912243"/>
            <a:ext cx="8763322" cy="1145255"/>
            <a:chOff x="662325" y="3708104"/>
            <a:chExt cx="10450658" cy="136096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879F54B-E8B1-D1D5-7A54-94146C3622C6}"/>
                </a:ext>
              </a:extLst>
            </p:cNvPr>
            <p:cNvSpPr/>
            <p:nvPr/>
          </p:nvSpPr>
          <p:spPr>
            <a:xfrm>
              <a:off x="662325" y="3708106"/>
              <a:ext cx="3276027" cy="1360967"/>
            </a:xfrm>
            <a:prstGeom prst="roundRect">
              <a:avLst/>
            </a:prstGeom>
            <a:solidFill>
              <a:srgbClr val="855D67">
                <a:alpha val="47843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🧠 </a:t>
              </a:r>
              <a:r>
                <a:rPr lang="en-FR" b="1" dirty="0">
                  <a:solidFill>
                    <a:schemeClr val="tx1"/>
                  </a:solidFill>
                </a:rPr>
                <a:t>Cognitif</a:t>
              </a:r>
              <a:endParaRPr lang="en-FR" dirty="0">
                <a:solidFill>
                  <a:schemeClr val="tx1"/>
                </a:solidFill>
              </a:endParaRPr>
            </a:p>
            <a:p>
              <a:pPr algn="ctr"/>
              <a:endParaRPr lang="en-FR" b="1" dirty="0">
                <a:solidFill>
                  <a:schemeClr val="tx1"/>
                </a:solidFill>
              </a:endParaRPr>
            </a:p>
            <a:p>
              <a:pPr algn="ctr"/>
              <a:r>
                <a:rPr lang="en-FR" dirty="0">
                  <a:solidFill>
                    <a:schemeClr val="tx1"/>
                  </a:solidFill>
                </a:rPr>
                <a:t>Image, Typing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69B933C-A66C-0E71-40D1-7D20E3137A36}"/>
                </a:ext>
              </a:extLst>
            </p:cNvPr>
            <p:cNvSpPr/>
            <p:nvPr/>
          </p:nvSpPr>
          <p:spPr>
            <a:xfrm>
              <a:off x="4249640" y="3708104"/>
              <a:ext cx="3276027" cy="1360967"/>
            </a:xfrm>
            <a:prstGeom prst="roundRect">
              <a:avLst/>
            </a:prstGeom>
            <a:solidFill>
              <a:srgbClr val="6EA9B2">
                <a:alpha val="43922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⚕️</a:t>
              </a:r>
              <a:r>
                <a:rPr lang="en-FR" dirty="0"/>
                <a:t> </a:t>
              </a:r>
              <a:r>
                <a:rPr lang="en-FR" b="1" dirty="0">
                  <a:solidFill>
                    <a:schemeClr val="tx1"/>
                  </a:solidFill>
                </a:rPr>
                <a:t>Clinique</a:t>
              </a:r>
            </a:p>
            <a:p>
              <a:pPr algn="ctr"/>
              <a:endParaRPr lang="en-FR" b="1" dirty="0">
                <a:solidFill>
                  <a:schemeClr val="tx1"/>
                </a:solidFill>
              </a:endParaRPr>
            </a:p>
            <a:p>
              <a:pPr algn="ctr"/>
              <a:r>
                <a:rPr lang="en-FR" dirty="0">
                  <a:solidFill>
                    <a:schemeClr val="tx1"/>
                  </a:solidFill>
                </a:rPr>
                <a:t>Pathology, Sleep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9A580E6-70D7-71D1-3FA5-BF784FB5A025}"/>
                </a:ext>
              </a:extLst>
            </p:cNvPr>
            <p:cNvSpPr/>
            <p:nvPr/>
          </p:nvSpPr>
          <p:spPr>
            <a:xfrm>
              <a:off x="7836956" y="3708104"/>
              <a:ext cx="3276027" cy="1360967"/>
            </a:xfrm>
            <a:prstGeom prst="roundRect">
              <a:avLst/>
            </a:prstGeom>
            <a:solidFill>
              <a:srgbClr val="FC7933">
                <a:alpha val="5019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R" dirty="0"/>
                <a:t>🤖 </a:t>
              </a:r>
              <a:r>
                <a:rPr lang="en-FR" b="1" dirty="0">
                  <a:solidFill>
                    <a:schemeClr val="tx1"/>
                  </a:solidFill>
                </a:rPr>
                <a:t>BCI</a:t>
              </a:r>
            </a:p>
            <a:p>
              <a:pPr algn="ctr"/>
              <a:endParaRPr lang="en-FR" b="1" dirty="0">
                <a:solidFill>
                  <a:schemeClr val="tx1"/>
                </a:solidFill>
              </a:endParaRPr>
            </a:p>
            <a:p>
              <a:pPr algn="ctr"/>
              <a:r>
                <a:rPr lang="en-FR" dirty="0">
                  <a:solidFill>
                    <a:schemeClr val="tx1"/>
                  </a:solidFill>
                </a:rPr>
                <a:t>Motor Imagery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9AEB6FE-805F-25D4-194E-72C0371A4458}"/>
              </a:ext>
            </a:extLst>
          </p:cNvPr>
          <p:cNvSpPr txBox="1"/>
          <p:nvPr/>
        </p:nvSpPr>
        <p:spPr>
          <a:xfrm>
            <a:off x="735489" y="5846635"/>
            <a:ext cx="3033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2500+ Participants</a:t>
            </a:r>
            <a:endParaRPr lang="en-GB" sz="2000" i="1" dirty="0">
              <a:solidFill>
                <a:schemeClr val="tx1"/>
              </a:solidFill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65866-D94D-3AE3-7121-E284744426F5}"/>
              </a:ext>
            </a:extLst>
          </p:cNvPr>
          <p:cNvSpPr txBox="1"/>
          <p:nvPr/>
        </p:nvSpPr>
        <p:spPr>
          <a:xfrm>
            <a:off x="7425927" y="5846635"/>
            <a:ext cx="36857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5000h+ Enregistrements</a:t>
            </a:r>
            <a:endParaRPr lang="en-GB" sz="2000" dirty="0">
              <a:solidFill>
                <a:schemeClr val="tx1"/>
              </a:solidFill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7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2192E-EA36-9FD8-A7B1-59B3C68FC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ECFCD9-4398-C6C4-0C35-1CB1542E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7" y="4486417"/>
            <a:ext cx="6572955" cy="1792624"/>
          </a:xfrm>
          <a:prstGeom prst="rect">
            <a:avLst/>
          </a:prstGeom>
        </p:spPr>
      </p:pic>
      <p:pic>
        <p:nvPicPr>
          <p:cNvPr id="4" name="Google Shape;781;p100">
            <a:extLst>
              <a:ext uri="{FF2B5EF4-FFF2-40B4-BE49-F238E27FC236}">
                <a16:creationId xmlns:a16="http://schemas.microsoft.com/office/drawing/2014/main" id="{653AA657-116B-BC23-C8B5-3EDF6A232E0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1288" y="1236134"/>
            <a:ext cx="4042652" cy="504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833F1-5786-21BF-2E48-C545CB35F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97" y="1088432"/>
            <a:ext cx="4787607" cy="2771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2AAD8A-2ACA-C0EA-987B-ADC5B71DAB20}"/>
              </a:ext>
            </a:extLst>
          </p:cNvPr>
          <p:cNvSpPr txBox="1"/>
          <p:nvPr/>
        </p:nvSpPr>
        <p:spPr>
          <a:xfrm>
            <a:off x="242843" y="286796"/>
            <a:ext cx="3299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Modèles </a:t>
            </a:r>
            <a:endParaRPr lang="en-FR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A3B211-33EA-B6D6-B36D-E2221BD5B77E}"/>
              </a:ext>
            </a:extLst>
          </p:cNvPr>
          <p:cNvSpPr txBox="1"/>
          <p:nvPr/>
        </p:nvSpPr>
        <p:spPr>
          <a:xfrm>
            <a:off x="559897" y="840794"/>
            <a:ext cx="1332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EEGNet</a:t>
            </a:r>
            <a:endParaRPr lang="en-GB" sz="1600" b="1" i="1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EDF08-15FD-9B1E-BAC6-3D4967D89A06}"/>
              </a:ext>
            </a:extLst>
          </p:cNvPr>
          <p:cNvSpPr txBox="1"/>
          <p:nvPr/>
        </p:nvSpPr>
        <p:spPr>
          <a:xfrm>
            <a:off x="242843" y="4013078"/>
            <a:ext cx="1332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GREEN</a:t>
            </a:r>
            <a:endParaRPr lang="en-GB" sz="1600" b="1" i="1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C186C-D488-58F8-510C-31E880944C80}"/>
              </a:ext>
            </a:extLst>
          </p:cNvPr>
          <p:cNvSpPr txBox="1"/>
          <p:nvPr/>
        </p:nvSpPr>
        <p:spPr>
          <a:xfrm>
            <a:off x="7282116" y="927008"/>
            <a:ext cx="15262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BrainModule</a:t>
            </a:r>
            <a:endParaRPr lang="en-GB" sz="1600" b="1" i="1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2EB49-69E2-CC1C-461F-39138AEF81A8}"/>
              </a:ext>
            </a:extLst>
          </p:cNvPr>
          <p:cNvSpPr txBox="1"/>
          <p:nvPr/>
        </p:nvSpPr>
        <p:spPr>
          <a:xfrm>
            <a:off x="5061143" y="6279041"/>
            <a:ext cx="20697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From Paillard et al. (2025)</a:t>
            </a:r>
            <a:endParaRPr lang="en-GB" sz="1100" i="1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64BE0-A0F3-94A6-48AB-8E3EBA1315F4}"/>
              </a:ext>
            </a:extLst>
          </p:cNvPr>
          <p:cNvSpPr txBox="1"/>
          <p:nvPr/>
        </p:nvSpPr>
        <p:spPr>
          <a:xfrm>
            <a:off x="4813079" y="3830990"/>
            <a:ext cx="20697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From </a:t>
            </a:r>
            <a:r>
              <a:rPr lang="en-GB" sz="1100" i="1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Lawhern</a:t>
            </a:r>
            <a:r>
              <a:rPr lang="en-GB" sz="1100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et al. (2018)</a:t>
            </a:r>
            <a:endParaRPr lang="en-GB" sz="1100" i="1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385DBA-421C-C7AD-253E-46823BC34B5D}"/>
              </a:ext>
            </a:extLst>
          </p:cNvPr>
          <p:cNvSpPr txBox="1"/>
          <p:nvPr/>
        </p:nvSpPr>
        <p:spPr>
          <a:xfrm>
            <a:off x="9942593" y="6326557"/>
            <a:ext cx="20697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From </a:t>
            </a:r>
            <a:r>
              <a:rPr lang="en-GB" sz="1100" i="1" dirty="0" err="1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Defossez</a:t>
            </a:r>
            <a:r>
              <a:rPr lang="en-GB" sz="1100" i="1" dirty="0">
                <a:solidFill>
                  <a:schemeClr val="tx1"/>
                </a:solidFill>
                <a:latin typeface="Optimistic Display Light" panose="020B0503020203020204" pitchFamily="34" charset="0"/>
                <a:cs typeface="Optimistic Display Light" panose="020B0503020203020204" pitchFamily="34" charset="0"/>
              </a:rPr>
              <a:t> et al. (2023)</a:t>
            </a:r>
            <a:endParaRPr lang="en-GB" sz="1100" i="1" dirty="0">
              <a:latin typeface="Optimistic Display Light" panose="020B0503020203020204" pitchFamily="34" charset="0"/>
              <a:cs typeface="Optimistic Display Light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0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3289-0131-F567-133B-08753256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80E3EE-EB85-C460-3604-865F92AA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77" y="1584980"/>
            <a:ext cx="10334846" cy="3688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CFB783-EAC4-2C2F-3558-57BB6AB1E505}"/>
              </a:ext>
            </a:extLst>
          </p:cNvPr>
          <p:cNvSpPr txBox="1"/>
          <p:nvPr/>
        </p:nvSpPr>
        <p:spPr>
          <a:xfrm>
            <a:off x="242843" y="286796"/>
            <a:ext cx="3299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Résultats - I </a:t>
            </a:r>
            <a:endParaRPr lang="en-FR" sz="3000" dirty="0"/>
          </a:p>
        </p:txBody>
      </p:sp>
    </p:spTree>
    <p:extLst>
      <p:ext uri="{BB962C8B-B14F-4D97-AF65-F5344CB8AC3E}">
        <p14:creationId xmlns:p14="http://schemas.microsoft.com/office/powerpoint/2010/main" val="31009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20910-5767-A3C1-55B2-AFF15E89F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F12EFE-96C8-88A4-AA8C-BD6EE1C01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5" y="1770599"/>
            <a:ext cx="5885048" cy="331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6A9C0-24CC-EDED-DE72-6B2EB4834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14321"/>
            <a:ext cx="5398896" cy="1784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82ADE-67C7-C2B0-1238-73D8471E08D8}"/>
              </a:ext>
            </a:extLst>
          </p:cNvPr>
          <p:cNvSpPr txBox="1"/>
          <p:nvPr/>
        </p:nvSpPr>
        <p:spPr>
          <a:xfrm>
            <a:off x="242843" y="286796"/>
            <a:ext cx="32990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Résultats - II </a:t>
            </a:r>
            <a:endParaRPr lang="en-FR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9265A0-975F-021C-78C6-0AC2C516D6FC}"/>
              </a:ext>
            </a:extLst>
          </p:cNvPr>
          <p:cNvSpPr txBox="1"/>
          <p:nvPr/>
        </p:nvSpPr>
        <p:spPr>
          <a:xfrm>
            <a:off x="1892347" y="5830582"/>
            <a:ext cx="832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Un </a:t>
            </a:r>
            <a:r>
              <a:rPr lang="en-GB" sz="1800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prétraitement</a:t>
            </a:r>
            <a:r>
              <a:rPr lang="en-GB" sz="1800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minimal </a:t>
            </a:r>
            <a:r>
              <a:rPr lang="en-GB" sz="1800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est</a:t>
            </a:r>
            <a:r>
              <a:rPr lang="en-GB" sz="1800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</a:t>
            </a:r>
            <a:r>
              <a:rPr lang="en-GB" sz="1800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suffisant</a:t>
            </a:r>
            <a:r>
              <a:rPr lang="en-GB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</a:t>
            </a:r>
            <a:r>
              <a:rPr lang="en-GB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mais</a:t>
            </a:r>
            <a:r>
              <a:rPr lang="en-GB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</a:t>
            </a:r>
            <a:r>
              <a:rPr lang="en-GB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c</a:t>
            </a:r>
            <a:r>
              <a:rPr lang="en-GB" sz="1800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hoisissez</a:t>
            </a:r>
            <a:r>
              <a:rPr lang="en-GB" sz="1800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bien </a:t>
            </a:r>
            <a:r>
              <a:rPr lang="en-GB" sz="1800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votre</a:t>
            </a:r>
            <a:r>
              <a:rPr lang="en-GB" sz="1800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</a:t>
            </a:r>
            <a:r>
              <a:rPr lang="en-GB" sz="1800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modèle</a:t>
            </a:r>
            <a:r>
              <a:rPr lang="en-GB" sz="1800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71405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C6C58-C61B-7D76-662D-2F5FF116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E6ED4B-1EE7-D878-D997-1ECBC323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24" y="286796"/>
            <a:ext cx="4352278" cy="39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B6081-B64A-DA86-172C-91B641EED327}"/>
              </a:ext>
            </a:extLst>
          </p:cNvPr>
          <p:cNvSpPr txBox="1"/>
          <p:nvPr/>
        </p:nvSpPr>
        <p:spPr>
          <a:xfrm>
            <a:off x="7063605" y="4048760"/>
            <a:ext cx="466174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altLang="en-FR" sz="1500" b="0" i="0" u="none" strike="noStrike" cap="none" normalizeH="0" baseline="0" dirty="0">
              <a:ln>
                <a:noFill/>
              </a:ln>
              <a:solidFill>
                <a:srgbClr val="1C2B33"/>
              </a:solidFill>
              <a:effectLst/>
              <a:latin typeface="Optimistic Text" panose="020B05030202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FR" altLang="en-FR" sz="1500" b="1" dirty="0">
                <a:solidFill>
                  <a:srgbClr val="1C2B33"/>
                </a:solidFill>
                <a:latin typeface="Optimistic Text" panose="020B0503020203020204" pitchFamily="34" charset="0"/>
              </a:rPr>
              <a:t>Une myriade de possibilités de tâches en M/EEG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FR" altLang="en-FR" sz="1500" b="0" i="0" u="none" strike="noStrike" cap="none" normalizeH="0" baseline="0" dirty="0">
                <a:ln>
                  <a:noFill/>
                </a:ln>
                <a:solidFill>
                  <a:srgbClr val="1C2B33"/>
                </a:solidFill>
                <a:effectLst/>
                <a:latin typeface="Optimistic Text" panose="020B0503020203020204" pitchFamily="34" charset="0"/>
              </a:rPr>
              <a:t>From </a:t>
            </a:r>
            <a:r>
              <a:rPr kumimoji="0" lang="en-FR" altLang="en-FR" sz="1500" b="0" i="1" u="none" strike="noStrike" cap="none" normalizeH="0" baseline="0" dirty="0">
                <a:ln>
                  <a:noFill/>
                </a:ln>
                <a:solidFill>
                  <a:srgbClr val="1C2B33"/>
                </a:solidFill>
                <a:effectLst/>
                <a:latin typeface="Optimistic Text" panose="020B0503020203020204" pitchFamily="34" charset="0"/>
              </a:rPr>
              <a:t>Roy et al., 2019</a:t>
            </a:r>
            <a:endParaRPr kumimoji="0" lang="en-FR" altLang="en-F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A521C-C580-8427-A145-5CB941787268}"/>
              </a:ext>
            </a:extLst>
          </p:cNvPr>
          <p:cNvSpPr txBox="1"/>
          <p:nvPr/>
        </p:nvSpPr>
        <p:spPr>
          <a:xfrm>
            <a:off x="242843" y="286796"/>
            <a:ext cx="71302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30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Prochaines Etapes</a:t>
            </a:r>
            <a:endParaRPr lang="en-FR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63A19-7864-F45A-244A-7E820F2E168A}"/>
              </a:ext>
            </a:extLst>
          </p:cNvPr>
          <p:cNvSpPr txBox="1"/>
          <p:nvPr/>
        </p:nvSpPr>
        <p:spPr>
          <a:xfrm>
            <a:off x="466649" y="1358106"/>
            <a:ext cx="562935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1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Limites</a:t>
            </a:r>
            <a:r>
              <a:rPr lang="en-GB" sz="1700" b="1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et Nouvelles Directions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700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+ de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modèles</a:t>
            </a: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: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ATCNet</a:t>
            </a: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, ShallowConvNet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+ de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prétraitement</a:t>
            </a: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: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EEGLab</a:t>
            </a:r>
            <a:endParaRPr lang="en-GB" sz="1700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+ de datasets: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d’autres</a:t>
            </a: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taches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700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Impact de la taille du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modèle</a:t>
            </a:r>
            <a:endParaRPr lang="en-GB" sz="1700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Corrélation</a:t>
            </a: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modèles</a:t>
            </a: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</a:t>
            </a:r>
            <a:r>
              <a:rPr lang="en-GB" sz="1700" dirty="0" err="1">
                <a:latin typeface="Optimistic Display" panose="020B0603020203020204" pitchFamily="34" charset="0"/>
                <a:cs typeface="Optimistic Display" panose="020B0603020203020204" pitchFamily="34" charset="0"/>
              </a:rPr>
              <a:t>linéaires</a:t>
            </a:r>
            <a:r>
              <a:rPr lang="en-GB" sz="1700" dirty="0">
                <a:latin typeface="Optimistic Display" panose="020B0603020203020204" pitchFamily="34" charset="0"/>
                <a:cs typeface="Optimistic Display" panose="020B0603020203020204" pitchFamily="34" charset="0"/>
              </a:rPr>
              <a:t> et deep learning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700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700" dirty="0">
              <a:latin typeface="Optimistic Display" panose="020B0603020203020204" pitchFamily="34" charset="0"/>
              <a:cs typeface="Optimistic Display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3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670</Words>
  <Application>Microsoft Macintosh PowerPoint</Application>
  <PresentationFormat>Widescreen</PresentationFormat>
  <Paragraphs>97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Optimistic</vt:lpstr>
      <vt:lpstr>Optimistic Display</vt:lpstr>
      <vt:lpstr>Optimistic Display Light</vt:lpstr>
      <vt:lpstr>Optimistic Text</vt:lpstr>
      <vt:lpstr>Optimistic Text Light</vt:lpstr>
      <vt:lpstr>Office Theme</vt:lpstr>
      <vt:lpstr>Deep Learning sur les signaux M/EEG: Adaptez votre modèle, pas votre prétraitement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Jarod Levy</dc:creator>
  <cp:lastModifiedBy>Jarod Levy</cp:lastModifiedBy>
  <cp:revision>149</cp:revision>
  <dcterms:created xsi:type="dcterms:W3CDTF">2025-08-20T08:53:28Z</dcterms:created>
  <dcterms:modified xsi:type="dcterms:W3CDTF">2025-10-06T14:10:25Z</dcterms:modified>
</cp:coreProperties>
</file>